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media/image21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DE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401C8C5-F95D-474A-A5CD-BD52E50BCAF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B3AE68E-EA87-4991-B6EF-138E671109D9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F3B801E-2687-4BF0-8960-3293FFDE2A47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C741FC1-B720-4E26-B276-69C845CE1E5A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8B9D648-9B94-4AF5-BEC6-BAA5C8395FA8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0A9F6C3-FFC9-4521-9F72-FFB3EED11724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de-DE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A57E30C-8776-4A43-83EE-1483C9764B1A}" type="slidenum">
              <a:rPr b="0" lang="de-DE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Rechteck 1"/>
          <p:cNvSpPr/>
          <p:nvPr/>
        </p:nvSpPr>
        <p:spPr>
          <a:xfrm>
            <a:off x="0" y="5750640"/>
            <a:ext cx="12191760" cy="1188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" name="Picture 2" descr=""/>
          <p:cNvPicPr/>
          <p:nvPr/>
        </p:nvPicPr>
        <p:blipFill>
          <a:blip r:embed="rId2"/>
          <a:stretch/>
        </p:blipFill>
        <p:spPr>
          <a:xfrm>
            <a:off x="538560" y="6192000"/>
            <a:ext cx="1861920" cy="479520"/>
          </a:xfrm>
          <a:prstGeom prst="rect">
            <a:avLst/>
          </a:prstGeom>
          <a:ln w="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DE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DE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DE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DE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DE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DE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DE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hteck 1"/>
          <p:cNvSpPr/>
          <p:nvPr/>
        </p:nvSpPr>
        <p:spPr>
          <a:xfrm>
            <a:off x="0" y="5750640"/>
            <a:ext cx="12191760" cy="1188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" name="Picture 2" descr=""/>
          <p:cNvPicPr/>
          <p:nvPr/>
        </p:nvPicPr>
        <p:blipFill>
          <a:blip r:embed="rId2"/>
          <a:stretch/>
        </p:blipFill>
        <p:spPr>
          <a:xfrm>
            <a:off x="538560" y="6192000"/>
            <a:ext cx="1861920" cy="479520"/>
          </a:xfrm>
          <a:prstGeom prst="rect">
            <a:avLst/>
          </a:prstGeom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DE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DE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DE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DE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DE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DE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DE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DE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uppieren 3"/>
          <p:cNvGrpSpPr/>
          <p:nvPr/>
        </p:nvGrpSpPr>
        <p:grpSpPr>
          <a:xfrm>
            <a:off x="1992240" y="393480"/>
            <a:ext cx="8207640" cy="321840"/>
            <a:chOff x="1992240" y="393480"/>
            <a:chExt cx="8207640" cy="321840"/>
          </a:xfrm>
        </p:grpSpPr>
        <p:sp>
          <p:nvSpPr>
            <p:cNvPr id="87" name="Textfeld 1"/>
            <p:cNvSpPr/>
            <p:nvPr/>
          </p:nvSpPr>
          <p:spPr>
            <a:xfrm>
              <a:off x="1992240" y="446760"/>
              <a:ext cx="8207640" cy="2685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Gerade Verbindung 24"/>
            <p:cNvSpPr/>
            <p:nvPr/>
          </p:nvSpPr>
          <p:spPr>
            <a:xfrm>
              <a:off x="1992240" y="393480"/>
              <a:ext cx="479880" cy="36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9" name="Textfeld 5"/>
          <p:cNvSpPr/>
          <p:nvPr/>
        </p:nvSpPr>
        <p:spPr>
          <a:xfrm>
            <a:off x="1991880" y="417600"/>
            <a:ext cx="8756640" cy="3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1600" spc="-1" strike="noStrike">
                <a:solidFill>
                  <a:srgbClr val="000000"/>
                </a:solidFill>
                <a:latin typeface="Calibri"/>
              </a:rPr>
              <a:t>Subject 1 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90" name="Graphic 6" descr=""/>
          <p:cNvPicPr/>
          <p:nvPr/>
        </p:nvPicPr>
        <p:blipFill>
          <a:blip r:embed="rId1"/>
          <a:stretch/>
        </p:blipFill>
        <p:spPr>
          <a:xfrm>
            <a:off x="525240" y="715680"/>
            <a:ext cx="5305680" cy="4321800"/>
          </a:xfrm>
          <a:prstGeom prst="rect">
            <a:avLst/>
          </a:prstGeom>
          <a:ln w="0">
            <a:noFill/>
          </a:ln>
        </p:spPr>
      </p:pic>
      <p:pic>
        <p:nvPicPr>
          <p:cNvPr id="91" name="Graphic 8" descr=""/>
          <p:cNvPicPr/>
          <p:nvPr/>
        </p:nvPicPr>
        <p:blipFill>
          <a:blip r:embed="rId2"/>
          <a:stretch/>
        </p:blipFill>
        <p:spPr>
          <a:xfrm>
            <a:off x="6095880" y="715680"/>
            <a:ext cx="5585040" cy="4321800"/>
          </a:xfrm>
          <a:prstGeom prst="rect">
            <a:avLst/>
          </a:prstGeom>
          <a:ln w="0">
            <a:noFill/>
          </a:ln>
        </p:spPr>
      </p:pic>
      <p:sp>
        <p:nvSpPr>
          <p:cNvPr id="92" name="TextBox 9"/>
          <p:cNvSpPr/>
          <p:nvPr/>
        </p:nvSpPr>
        <p:spPr>
          <a:xfrm>
            <a:off x="1854720" y="5236200"/>
            <a:ext cx="1880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Unloaded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" name="TextBox 10"/>
          <p:cNvSpPr/>
          <p:nvPr/>
        </p:nvSpPr>
        <p:spPr>
          <a:xfrm>
            <a:off x="8813160" y="5236200"/>
            <a:ext cx="1880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Loaded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2" descr="A graph of different colored lines&#10;&#10;Description automatically generated"/>
          <p:cNvPicPr/>
          <p:nvPr/>
        </p:nvPicPr>
        <p:blipFill>
          <a:blip r:embed="rId1"/>
          <a:stretch/>
        </p:blipFill>
        <p:spPr>
          <a:xfrm>
            <a:off x="1238760" y="651240"/>
            <a:ext cx="9713880" cy="452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2" descr="A graph of different colored lines&#10;&#10;Description automatically generated"/>
          <p:cNvPicPr/>
          <p:nvPr/>
        </p:nvPicPr>
        <p:blipFill>
          <a:blip r:embed="rId1"/>
          <a:stretch/>
        </p:blipFill>
        <p:spPr>
          <a:xfrm>
            <a:off x="1100880" y="849600"/>
            <a:ext cx="9713880" cy="452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4" descr="A graph of a graph of a graph of a graph of a graph of a graph of a graph of a graph of a graph of a graph of a graph of a graph of a graph of&#10;&#10;Description automatically generated"/>
          <p:cNvPicPr/>
          <p:nvPr/>
        </p:nvPicPr>
        <p:blipFill>
          <a:blip r:embed="rId1"/>
          <a:stretch/>
        </p:blipFill>
        <p:spPr>
          <a:xfrm>
            <a:off x="1575360" y="1263960"/>
            <a:ext cx="9041040" cy="432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 descr="A graph of different colored lines&#10;&#10;Description automatically generated"/>
          <p:cNvPicPr/>
          <p:nvPr/>
        </p:nvPicPr>
        <p:blipFill>
          <a:blip r:embed="rId1"/>
          <a:stretch/>
        </p:blipFill>
        <p:spPr>
          <a:xfrm>
            <a:off x="160920" y="600840"/>
            <a:ext cx="5920920" cy="3781080"/>
          </a:xfrm>
          <a:prstGeom prst="rect">
            <a:avLst/>
          </a:prstGeom>
          <a:ln w="0">
            <a:noFill/>
          </a:ln>
        </p:spPr>
      </p:pic>
      <p:pic>
        <p:nvPicPr>
          <p:cNvPr id="138" name="Picture 4" descr="A graph of different colored lines&#10;&#10;Description automatically generated"/>
          <p:cNvPicPr/>
          <p:nvPr/>
        </p:nvPicPr>
        <p:blipFill>
          <a:blip r:embed="rId2"/>
          <a:stretch/>
        </p:blipFill>
        <p:spPr>
          <a:xfrm>
            <a:off x="6270840" y="600840"/>
            <a:ext cx="5920920" cy="378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2" descr="A diagram of different colored lines&#10;&#10;Description automatically generated"/>
          <p:cNvPicPr/>
          <p:nvPr/>
        </p:nvPicPr>
        <p:blipFill>
          <a:blip r:embed="rId1"/>
          <a:stretch/>
        </p:blipFill>
        <p:spPr>
          <a:xfrm>
            <a:off x="195840" y="730080"/>
            <a:ext cx="5485320" cy="4672800"/>
          </a:xfrm>
          <a:prstGeom prst="rect">
            <a:avLst/>
          </a:prstGeom>
          <a:ln w="0">
            <a:noFill/>
          </a:ln>
        </p:spPr>
      </p:pic>
      <p:pic>
        <p:nvPicPr>
          <p:cNvPr id="140" name="Picture 4" descr="A diagram of different colored lines&#10;&#10;Description automatically generated"/>
          <p:cNvPicPr/>
          <p:nvPr/>
        </p:nvPicPr>
        <p:blipFill>
          <a:blip r:embed="rId2"/>
          <a:stretch/>
        </p:blipFill>
        <p:spPr>
          <a:xfrm>
            <a:off x="6095880" y="730080"/>
            <a:ext cx="5485320" cy="467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"/>
          <p:cNvSpPr txBox="1"/>
          <p:nvPr/>
        </p:nvSpPr>
        <p:spPr>
          <a:xfrm>
            <a:off x="457200" y="457200"/>
            <a:ext cx="4572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Adding datasets 6 and 7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1030320" y="966240"/>
            <a:ext cx="9713880" cy="452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"/>
          <p:cNvSpPr txBox="1"/>
          <p:nvPr/>
        </p:nvSpPr>
        <p:spPr>
          <a:xfrm>
            <a:off x="914400" y="457200"/>
            <a:ext cx="48006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Using bin center of width 5 for aggregation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1017720" y="1156680"/>
            <a:ext cx="9040680" cy="432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"/>
          <p:cNvSpPr txBox="1"/>
          <p:nvPr/>
        </p:nvSpPr>
        <p:spPr>
          <a:xfrm>
            <a:off x="685800" y="685800"/>
            <a:ext cx="54864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Since dataset 7 did not follow the trend, omitting it: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914400" y="1423440"/>
            <a:ext cx="9713880" cy="452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" descr=""/>
          <p:cNvPicPr/>
          <p:nvPr/>
        </p:nvPicPr>
        <p:blipFill>
          <a:blip r:embed="rId1"/>
          <a:stretch/>
        </p:blipFill>
        <p:spPr>
          <a:xfrm>
            <a:off x="1143000" y="1143000"/>
            <a:ext cx="9040680" cy="4469400"/>
          </a:xfrm>
          <a:prstGeom prst="rect">
            <a:avLst/>
          </a:prstGeom>
          <a:ln w="0">
            <a:noFill/>
          </a:ln>
        </p:spPr>
      </p:pic>
      <p:sp>
        <p:nvSpPr>
          <p:cNvPr id="148" name=""/>
          <p:cNvSpPr txBox="1"/>
          <p:nvPr/>
        </p:nvSpPr>
        <p:spPr>
          <a:xfrm>
            <a:off x="914400" y="228600"/>
            <a:ext cx="6858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Average angle between long axis of femur and tibia w.r.t frame number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"/>
          <p:cNvSpPr txBox="1"/>
          <p:nvPr/>
        </p:nvSpPr>
        <p:spPr>
          <a:xfrm>
            <a:off x="685800" y="1143000"/>
            <a:ext cx="41148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Angles vs frames: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611280" y="1702800"/>
            <a:ext cx="9675720" cy="4469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uppieren 3"/>
          <p:cNvGrpSpPr/>
          <p:nvPr/>
        </p:nvGrpSpPr>
        <p:grpSpPr>
          <a:xfrm>
            <a:off x="1992240" y="393480"/>
            <a:ext cx="8207640" cy="993600"/>
            <a:chOff x="1992240" y="393480"/>
            <a:chExt cx="8207640" cy="993600"/>
          </a:xfrm>
        </p:grpSpPr>
        <p:sp>
          <p:nvSpPr>
            <p:cNvPr id="95" name="Textfeld 1"/>
            <p:cNvSpPr/>
            <p:nvPr/>
          </p:nvSpPr>
          <p:spPr>
            <a:xfrm>
              <a:off x="1992240" y="558000"/>
              <a:ext cx="8207640" cy="829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1074600"/>
                </a:tabLst>
              </a:pPr>
              <a:r>
                <a:rPr b="0" lang="de-DE" sz="2130" spc="-1" strike="noStrike">
                  <a:solidFill>
                    <a:srgbClr val="000000"/>
                  </a:solidFill>
                  <a:latin typeface="Calibri Light"/>
                </a:rPr>
                <a:t>Subject 2 </a:t>
              </a:r>
              <a:endParaRPr b="0" lang="en-US" sz="2130" spc="-1" strike="noStrike">
                <a:latin typeface="Arial"/>
              </a:endParaRPr>
            </a:p>
          </p:txBody>
        </p:sp>
        <p:sp>
          <p:nvSpPr>
            <p:cNvPr id="96" name="Gerade Verbindung 24"/>
            <p:cNvSpPr/>
            <p:nvPr/>
          </p:nvSpPr>
          <p:spPr>
            <a:xfrm>
              <a:off x="1992240" y="393480"/>
              <a:ext cx="479880" cy="36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97" name="Graphic 6" descr=""/>
          <p:cNvPicPr/>
          <p:nvPr/>
        </p:nvPicPr>
        <p:blipFill>
          <a:blip r:embed="rId1"/>
          <a:stretch/>
        </p:blipFill>
        <p:spPr>
          <a:xfrm>
            <a:off x="595080" y="879840"/>
            <a:ext cx="5411880" cy="4638960"/>
          </a:xfrm>
          <a:prstGeom prst="rect">
            <a:avLst/>
          </a:prstGeom>
          <a:ln w="0">
            <a:noFill/>
          </a:ln>
        </p:spPr>
      </p:pic>
      <p:pic>
        <p:nvPicPr>
          <p:cNvPr id="98" name="Graphic 8" descr=""/>
          <p:cNvPicPr/>
          <p:nvPr/>
        </p:nvPicPr>
        <p:blipFill>
          <a:blip r:embed="rId2"/>
          <a:stretch/>
        </p:blipFill>
        <p:spPr>
          <a:xfrm>
            <a:off x="6184440" y="879840"/>
            <a:ext cx="5411880" cy="4638960"/>
          </a:xfrm>
          <a:prstGeom prst="rect">
            <a:avLst/>
          </a:prstGeom>
          <a:ln w="0">
            <a:noFill/>
          </a:ln>
        </p:spPr>
      </p:pic>
      <p:sp>
        <p:nvSpPr>
          <p:cNvPr id="99" name="TextBox 9"/>
          <p:cNvSpPr/>
          <p:nvPr/>
        </p:nvSpPr>
        <p:spPr>
          <a:xfrm>
            <a:off x="1897920" y="5656320"/>
            <a:ext cx="1880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Unloaded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0" name="TextBox 10"/>
          <p:cNvSpPr/>
          <p:nvPr/>
        </p:nvSpPr>
        <p:spPr>
          <a:xfrm>
            <a:off x="8856360" y="5656320"/>
            <a:ext cx="1880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Loaded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1600200" y="1600200"/>
            <a:ext cx="9675720" cy="4469400"/>
          </a:xfrm>
          <a:prstGeom prst="rect">
            <a:avLst/>
          </a:prstGeom>
          <a:ln w="0">
            <a:noFill/>
          </a:ln>
        </p:spPr>
      </p:pic>
      <p:sp>
        <p:nvSpPr>
          <p:cNvPr id="152" name=""/>
          <p:cNvSpPr txBox="1"/>
          <p:nvPr/>
        </p:nvSpPr>
        <p:spPr>
          <a:xfrm>
            <a:off x="685800" y="457200"/>
            <a:ext cx="64008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Illustrates how dataset 7 has significantly more frame numbers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1246320" y="1600200"/>
            <a:ext cx="9040680" cy="4329720"/>
          </a:xfrm>
          <a:prstGeom prst="rect">
            <a:avLst/>
          </a:prstGeom>
          <a:ln w="0">
            <a:noFill/>
          </a:ln>
        </p:spPr>
      </p:pic>
      <p:sp>
        <p:nvSpPr>
          <p:cNvPr id="154" name=""/>
          <p:cNvSpPr txBox="1"/>
          <p:nvPr/>
        </p:nvSpPr>
        <p:spPr>
          <a:xfrm>
            <a:off x="1143000" y="457200"/>
            <a:ext cx="61722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Movement in the AP direction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uppieren 3"/>
          <p:cNvGrpSpPr/>
          <p:nvPr/>
        </p:nvGrpSpPr>
        <p:grpSpPr>
          <a:xfrm>
            <a:off x="1992240" y="393480"/>
            <a:ext cx="8207640" cy="993600"/>
            <a:chOff x="1992240" y="393480"/>
            <a:chExt cx="8207640" cy="993600"/>
          </a:xfrm>
        </p:grpSpPr>
        <p:sp>
          <p:nvSpPr>
            <p:cNvPr id="102" name="Textfeld 1"/>
            <p:cNvSpPr/>
            <p:nvPr/>
          </p:nvSpPr>
          <p:spPr>
            <a:xfrm>
              <a:off x="1992240" y="558000"/>
              <a:ext cx="8207640" cy="829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  <a:buNone/>
                <a:tabLst>
                  <a:tab algn="l" pos="1074600"/>
                </a:tabLst>
              </a:pPr>
              <a:r>
                <a:rPr b="0" lang="de-DE" sz="2130" spc="-1" strike="noStrike">
                  <a:solidFill>
                    <a:srgbClr val="000000"/>
                  </a:solidFill>
                  <a:latin typeface="Calibri Light"/>
                </a:rPr>
                <a:t>Subject 3</a:t>
              </a:r>
              <a:endParaRPr b="0" lang="en-US" sz="2130" spc="-1" strike="noStrike">
                <a:latin typeface="Arial"/>
              </a:endParaRPr>
            </a:p>
          </p:txBody>
        </p:sp>
        <p:sp>
          <p:nvSpPr>
            <p:cNvPr id="103" name="Gerade Verbindung 24"/>
            <p:cNvSpPr/>
            <p:nvPr/>
          </p:nvSpPr>
          <p:spPr>
            <a:xfrm>
              <a:off x="1992240" y="393480"/>
              <a:ext cx="479880" cy="36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04" name="Textfeld 5"/>
          <p:cNvSpPr/>
          <p:nvPr/>
        </p:nvSpPr>
        <p:spPr>
          <a:xfrm>
            <a:off x="2024280" y="558000"/>
            <a:ext cx="8756640" cy="3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5" name="Graphic 6" descr=""/>
          <p:cNvPicPr/>
          <p:nvPr/>
        </p:nvPicPr>
        <p:blipFill>
          <a:blip r:embed="rId1"/>
          <a:stretch/>
        </p:blipFill>
        <p:spPr>
          <a:xfrm>
            <a:off x="1089000" y="1037880"/>
            <a:ext cx="5313600" cy="4554360"/>
          </a:xfrm>
          <a:prstGeom prst="rect">
            <a:avLst/>
          </a:prstGeom>
          <a:ln w="0">
            <a:noFill/>
          </a:ln>
        </p:spPr>
      </p:pic>
      <p:pic>
        <p:nvPicPr>
          <p:cNvPr id="106" name="Graphic 8" descr=""/>
          <p:cNvPicPr/>
          <p:nvPr/>
        </p:nvPicPr>
        <p:blipFill>
          <a:blip r:embed="rId2"/>
          <a:stretch/>
        </p:blipFill>
        <p:spPr>
          <a:xfrm>
            <a:off x="6645960" y="1037880"/>
            <a:ext cx="5313600" cy="4554360"/>
          </a:xfrm>
          <a:prstGeom prst="rect">
            <a:avLst/>
          </a:prstGeom>
          <a:ln w="0">
            <a:noFill/>
          </a:ln>
        </p:spPr>
      </p:pic>
      <p:sp>
        <p:nvSpPr>
          <p:cNvPr id="107" name="TextBox 9"/>
          <p:cNvSpPr/>
          <p:nvPr/>
        </p:nvSpPr>
        <p:spPr>
          <a:xfrm>
            <a:off x="1897920" y="5656320"/>
            <a:ext cx="1880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Unloaded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" name="TextBox 10"/>
          <p:cNvSpPr/>
          <p:nvPr/>
        </p:nvSpPr>
        <p:spPr>
          <a:xfrm>
            <a:off x="8856360" y="5656320"/>
            <a:ext cx="1880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Loaded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uppieren 3"/>
          <p:cNvGrpSpPr/>
          <p:nvPr/>
        </p:nvGrpSpPr>
        <p:grpSpPr>
          <a:xfrm>
            <a:off x="1992240" y="393480"/>
            <a:ext cx="8207640" cy="993600"/>
            <a:chOff x="1992240" y="393480"/>
            <a:chExt cx="8207640" cy="993600"/>
          </a:xfrm>
        </p:grpSpPr>
        <p:sp>
          <p:nvSpPr>
            <p:cNvPr id="110" name="Textfeld 1"/>
            <p:cNvSpPr/>
            <p:nvPr/>
          </p:nvSpPr>
          <p:spPr>
            <a:xfrm>
              <a:off x="1992240" y="558000"/>
              <a:ext cx="8207640" cy="829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Gerade Verbindung 24"/>
            <p:cNvSpPr/>
            <p:nvPr/>
          </p:nvSpPr>
          <p:spPr>
            <a:xfrm>
              <a:off x="1992240" y="393480"/>
              <a:ext cx="479880" cy="36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" name="Textfeld 5"/>
          <p:cNvSpPr/>
          <p:nvPr/>
        </p:nvSpPr>
        <p:spPr>
          <a:xfrm>
            <a:off x="2024280" y="558000"/>
            <a:ext cx="8756640" cy="3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3" name="Graphic 6" descr=""/>
          <p:cNvPicPr/>
          <p:nvPr/>
        </p:nvPicPr>
        <p:blipFill>
          <a:blip r:embed="rId1"/>
          <a:stretch/>
        </p:blipFill>
        <p:spPr>
          <a:xfrm>
            <a:off x="1500120" y="715680"/>
            <a:ext cx="5132520" cy="4399200"/>
          </a:xfrm>
          <a:prstGeom prst="rect">
            <a:avLst/>
          </a:prstGeom>
          <a:ln w="0">
            <a:noFill/>
          </a:ln>
        </p:spPr>
      </p:pic>
      <p:pic>
        <p:nvPicPr>
          <p:cNvPr id="114" name="Graphic 8" descr=""/>
          <p:cNvPicPr/>
          <p:nvPr/>
        </p:nvPicPr>
        <p:blipFill>
          <a:blip r:embed="rId2"/>
          <a:stretch/>
        </p:blipFill>
        <p:spPr>
          <a:xfrm>
            <a:off x="6758640" y="715680"/>
            <a:ext cx="5064840" cy="434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uppieren 3"/>
          <p:cNvGrpSpPr/>
          <p:nvPr/>
        </p:nvGrpSpPr>
        <p:grpSpPr>
          <a:xfrm>
            <a:off x="1992240" y="393480"/>
            <a:ext cx="8207640" cy="993600"/>
            <a:chOff x="1992240" y="393480"/>
            <a:chExt cx="8207640" cy="993600"/>
          </a:xfrm>
        </p:grpSpPr>
        <p:sp>
          <p:nvSpPr>
            <p:cNvPr id="116" name="Textfeld 1"/>
            <p:cNvSpPr/>
            <p:nvPr/>
          </p:nvSpPr>
          <p:spPr>
            <a:xfrm>
              <a:off x="1992240" y="558000"/>
              <a:ext cx="8207640" cy="829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Gerade Verbindung 24"/>
            <p:cNvSpPr/>
            <p:nvPr/>
          </p:nvSpPr>
          <p:spPr>
            <a:xfrm>
              <a:off x="1992240" y="393480"/>
              <a:ext cx="479880" cy="36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8" name="Textfeld 5"/>
          <p:cNvSpPr/>
          <p:nvPr/>
        </p:nvSpPr>
        <p:spPr>
          <a:xfrm>
            <a:off x="2024280" y="558000"/>
            <a:ext cx="8756640" cy="3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9" name="Picture 8" descr=""/>
          <p:cNvPicPr/>
          <p:nvPr/>
        </p:nvPicPr>
        <p:blipFill>
          <a:blip r:embed="rId1"/>
          <a:stretch/>
        </p:blipFill>
        <p:spPr>
          <a:xfrm>
            <a:off x="3421080" y="480600"/>
            <a:ext cx="3381480" cy="540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uppieren 3"/>
          <p:cNvGrpSpPr/>
          <p:nvPr/>
        </p:nvGrpSpPr>
        <p:grpSpPr>
          <a:xfrm>
            <a:off x="1992240" y="393480"/>
            <a:ext cx="8207640" cy="993600"/>
            <a:chOff x="1992240" y="393480"/>
            <a:chExt cx="8207640" cy="993600"/>
          </a:xfrm>
        </p:grpSpPr>
        <p:sp>
          <p:nvSpPr>
            <p:cNvPr id="121" name="Textfeld 1"/>
            <p:cNvSpPr/>
            <p:nvPr/>
          </p:nvSpPr>
          <p:spPr>
            <a:xfrm>
              <a:off x="1992240" y="558000"/>
              <a:ext cx="8207640" cy="829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Gerade Verbindung 24"/>
            <p:cNvSpPr/>
            <p:nvPr/>
          </p:nvSpPr>
          <p:spPr>
            <a:xfrm>
              <a:off x="1992240" y="393480"/>
              <a:ext cx="479880" cy="360"/>
            </a:xfrm>
            <a:prstGeom prst="line">
              <a:avLst/>
            </a:prstGeom>
            <a:ln w="381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" name="Textfeld 5"/>
          <p:cNvSpPr/>
          <p:nvPr/>
        </p:nvSpPr>
        <p:spPr>
          <a:xfrm>
            <a:off x="2024280" y="558000"/>
            <a:ext cx="8756640" cy="3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Textfeld 5"/>
          <p:cNvSpPr/>
          <p:nvPr/>
        </p:nvSpPr>
        <p:spPr>
          <a:xfrm>
            <a:off x="1991880" y="558000"/>
            <a:ext cx="8756640" cy="31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de-DE" sz="1600" spc="-1" strike="noStrike">
                <a:solidFill>
                  <a:srgbClr val="000000"/>
                </a:solidFill>
                <a:latin typeface="Roboto Condensed"/>
                <a:ea typeface="Roboto Condensed"/>
              </a:rPr>
              <a:t>Comparision with the Mazzoli et al (2017) paper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25" name="TextBox 10"/>
          <p:cNvSpPr/>
          <p:nvPr/>
        </p:nvSpPr>
        <p:spPr>
          <a:xfrm>
            <a:off x="914400" y="4779000"/>
            <a:ext cx="3320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Range of motion: 16.2° ± 1.7°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" name="TextBox 11"/>
          <p:cNvSpPr/>
          <p:nvPr/>
        </p:nvSpPr>
        <p:spPr>
          <a:xfrm>
            <a:off x="1002240" y="5148360"/>
            <a:ext cx="27496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#Subjects: 5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27" name="Picture 13" descr=""/>
          <p:cNvPicPr/>
          <p:nvPr/>
        </p:nvPicPr>
        <p:blipFill>
          <a:blip r:embed="rId1"/>
          <a:stretch/>
        </p:blipFill>
        <p:spPr>
          <a:xfrm>
            <a:off x="72000" y="1844640"/>
            <a:ext cx="5929920" cy="224388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14" descr="A comparison of a graph&#10;&#10;Description automatically generated"/>
          <p:cNvPicPr/>
          <p:nvPr/>
        </p:nvPicPr>
        <p:blipFill>
          <a:blip r:embed="rId2"/>
          <a:stretch/>
        </p:blipFill>
        <p:spPr>
          <a:xfrm>
            <a:off x="6095880" y="1887840"/>
            <a:ext cx="5486040" cy="2397240"/>
          </a:xfrm>
          <a:prstGeom prst="rect">
            <a:avLst/>
          </a:prstGeom>
          <a:ln w="0">
            <a:noFill/>
          </a:ln>
        </p:spPr>
      </p:pic>
      <p:sp>
        <p:nvSpPr>
          <p:cNvPr id="129" name="TextBox 17"/>
          <p:cNvSpPr/>
          <p:nvPr/>
        </p:nvSpPr>
        <p:spPr>
          <a:xfrm>
            <a:off x="6797880" y="4779000"/>
            <a:ext cx="3950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Range of motion: 20°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2" descr="A graph of different colored lines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621000" y="589680"/>
            <a:ext cx="9305280" cy="458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2" descr="A graph of a graph of a graph of a graph of a graph of a graph of a graph of a graph of a graph of a graph of a graph of a graph of a graph of&#10;&#10;Description automatically generated"/>
          <p:cNvPicPr/>
          <p:nvPr/>
        </p:nvPicPr>
        <p:blipFill>
          <a:blip r:embed="rId1"/>
          <a:stretch/>
        </p:blipFill>
        <p:spPr>
          <a:xfrm>
            <a:off x="0" y="621000"/>
            <a:ext cx="12191760" cy="4821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4" descr="A graph of different colored lines&#10;&#10;Description automatically generated"/>
          <p:cNvPicPr/>
          <p:nvPr/>
        </p:nvPicPr>
        <p:blipFill>
          <a:blip r:embed="rId1"/>
          <a:stretch/>
        </p:blipFill>
        <p:spPr>
          <a:xfrm>
            <a:off x="5739840" y="972000"/>
            <a:ext cx="5981040" cy="3806640"/>
          </a:xfrm>
          <a:prstGeom prst="rect">
            <a:avLst/>
          </a:prstGeom>
          <a:ln w="0">
            <a:noFill/>
          </a:ln>
        </p:spPr>
      </p:pic>
      <p:pic>
        <p:nvPicPr>
          <p:cNvPr id="133" name="Picture 6" descr="A graph with different colored lines&#10;&#10;Description automatically generated"/>
          <p:cNvPicPr/>
          <p:nvPr/>
        </p:nvPicPr>
        <p:blipFill>
          <a:blip r:embed="rId2"/>
          <a:stretch/>
        </p:blipFill>
        <p:spPr>
          <a:xfrm>
            <a:off x="263880" y="972000"/>
            <a:ext cx="5981040" cy="380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57A4B779DF2004994FDA7FFBAF057C1" ma:contentTypeVersion="4" ma:contentTypeDescription="Ein neues Dokument erstellen." ma:contentTypeScope="" ma:versionID="b9c010cedd0384542da213a5526d156f">
  <xsd:schema xmlns:xsd="http://www.w3.org/2001/XMLSchema" xmlns:xs="http://www.w3.org/2001/XMLSchema" xmlns:p="http://schemas.microsoft.com/office/2006/metadata/properties" xmlns:ns3="8d9afb84-627d-421d-98c6-744eacbaccfc" targetNamespace="http://schemas.microsoft.com/office/2006/metadata/properties" ma:root="true" ma:fieldsID="1f42a6b97bfd5be52ceda2e33d4f8de7" ns3:_="">
    <xsd:import namespace="8d9afb84-627d-421d-98c6-744eacbacc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9afb84-627d-421d-98c6-744eacbacc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037902-366F-4906-963D-8D7C9E47D5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326C4D-C6EA-4284-A6E1-7E1BE146DB9E}">
  <ds:schemaRefs>
    <ds:schemaRef ds:uri="http://purl.org/dc/elements/1.1/"/>
    <ds:schemaRef ds:uri="http://schemas.microsoft.com/office/2006/documentManagement/types"/>
    <ds:schemaRef ds:uri="8d9afb84-627d-421d-98c6-744eacbaccfc"/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7298FB8-B047-4739-B8F5-10E25A299A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9afb84-627d-421d-98c6-744eacbacc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1306</TotalTime>
  <Application>LibreOffice/7.3.7.2$Linux_X86_64 LibreOffice_project/30$Build-2</Application>
  <AppVersion>15.0000</AppVersion>
  <Words>47</Words>
  <Paragraphs>19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2024-01-21T09:18:30Z</dcterms:created>
  <dc:creator>Aayush Nepal</dc:creator>
  <dc:description/>
  <dc:language>en-US</dc:language>
  <cp:lastModifiedBy/>
  <dcterms:modified xsi:type="dcterms:W3CDTF">2024-04-11T14:45:34Z</dcterms:modified>
  <cp:revision>11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0x010100457A4B779DF2004994FDA7FFBAF057C1</vt:lpwstr>
  </property>
  <property fmtid="{D5CDD505-2E9C-101B-9397-08002B2CF9AE}" pid="3" name="Notes">
    <vt:i4>6</vt:i4>
  </property>
  <property fmtid="{D5CDD505-2E9C-101B-9397-08002B2CF9AE}" pid="4" name="PresentationFormat">
    <vt:lpwstr>Widescreen</vt:lpwstr>
  </property>
  <property fmtid="{D5CDD505-2E9C-101B-9397-08002B2CF9AE}" pid="5" name="Slides">
    <vt:i4>14</vt:i4>
  </property>
</Properties>
</file>